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3"/>
  </p:notes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67" r:id="rId9"/>
    <p:sldId id="259" r:id="rId10"/>
    <p:sldId id="260" r:id="rId11"/>
    <p:sldId id="262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64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howGuides="1">
      <p:cViewPr varScale="1">
        <p:scale>
          <a:sx n="67" d="100"/>
          <a:sy n="67" d="100"/>
        </p:scale>
        <p:origin x="-840" y="-10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0BA3D-3BB0-458F-A944-311F77169B6F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F48737-F9AB-4ED1-824F-13D81315F0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09632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CB17913C-F148-4C3A-AA94-66EE0564C77F}" type="datetime1">
              <a:rPr lang="ru-RU" smtClean="0"/>
              <a:pPr/>
              <a:t>19.03.2020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3A052D75-4C74-4067-982D-37A18438ED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416CB-EC2A-4D73-BDE3-3F4B3DAADB22}" type="datetime1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52D75-4C74-4067-982D-37A18438ED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541B-79C8-4B6E-BBDC-18CA3CA1B05B}" type="datetime1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52D75-4C74-4067-982D-37A18438ED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1656285-BF05-46A7-8631-B3B40599C796}" type="datetime1">
              <a:rPr lang="ru-RU" smtClean="0"/>
              <a:pPr/>
              <a:t>19.03.2020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A052D75-4C74-4067-982D-37A18438ED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13E4A519-DFC9-4A1B-8B1F-833CC5FB7BDC}" type="datetime1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3A052D75-4C74-4067-982D-37A18438ED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10AEC-3AB9-47D7-B3F7-9424203B6F80}" type="datetime1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52D75-4C74-4067-982D-37A18438ED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DED89-3F87-4101-9BAB-C575A1FA25B5}" type="datetime1">
              <a:rPr lang="ru-RU" smtClean="0"/>
              <a:pPr/>
              <a:t>19.03.2020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52D75-4C74-4067-982D-37A18438ED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DC19A37-4749-42E3-8435-3C60A8D9E2EC}" type="datetime1">
              <a:rPr lang="ru-RU" smtClean="0"/>
              <a:pPr/>
              <a:t>19.03.2020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A052D75-4C74-4067-982D-37A18438ED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00D95-6D9B-40D2-96A1-0738C1288F91}" type="datetime1">
              <a:rPr lang="ru-RU" smtClean="0"/>
              <a:pPr/>
              <a:t>19.03.2020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52D75-4C74-4067-982D-37A18438ED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6A4917E-1A3B-4F89-8571-4542FE71ABAA}" type="datetime1">
              <a:rPr lang="ru-RU" smtClean="0"/>
              <a:pPr/>
              <a:t>19.03.2020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A052D75-4C74-4067-982D-37A18438ED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9191E91-91ED-43CC-9DD2-C965BF498118}" type="datetime1">
              <a:rPr lang="ru-RU" smtClean="0"/>
              <a:pPr/>
              <a:t>19.03.2020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A052D75-4C74-4067-982D-37A18438ED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A8A190E-0A01-43F4-9588-18D4EBFD948A}" type="datetime1">
              <a:rPr lang="ru-RU" smtClean="0"/>
              <a:pPr/>
              <a:t>19.03.2020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A052D75-4C74-4067-982D-37A18438ED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DA7434E-F6C6-41F3-BDD8-3F9076D7C1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Advertising media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21706767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C27106B-8C48-459B-B58D-F45033C50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66"/>
                </a:solidFill>
              </a:rPr>
              <a:t>Reference </a:t>
            </a:r>
            <a:endParaRPr lang="ru-RU" b="1" dirty="0">
              <a:solidFill>
                <a:srgbClr val="FF0066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6D47151-5DCF-413E-8879-4B6159B6D29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640000"/>
                </a:solidFill>
              </a:rPr>
              <a:t>https://en.wikipedia.org/wiki/Advertising_media_selection</a:t>
            </a:r>
            <a:endParaRPr lang="ru-RU" dirty="0">
              <a:solidFill>
                <a:srgbClr val="640000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0EC71441-B8F4-4F9B-878B-D99915C664F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A052D75-4C74-4067-982D-37A18438ED66}" type="slidenum">
              <a:rPr lang="ru-RU" sz="1800" smtClean="0">
                <a:solidFill>
                  <a:srgbClr val="FF0066"/>
                </a:solidFill>
              </a:rPr>
              <a:pPr/>
              <a:t>10</a:t>
            </a:fld>
            <a:endParaRPr lang="ru-RU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48051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9968CB7-641F-4809-BEC9-6B93E1373D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7742" y="1822911"/>
            <a:ext cx="9144000" cy="2387600"/>
          </a:xfrm>
        </p:spPr>
        <p:txBody>
          <a:bodyPr/>
          <a:lstStyle/>
          <a:p>
            <a:r>
              <a:rPr lang="en-US" b="1" dirty="0">
                <a:solidFill>
                  <a:srgbClr val="FF0066"/>
                </a:solidFill>
              </a:rPr>
              <a:t>Thank you for attention</a:t>
            </a:r>
            <a:endParaRPr lang="ru-RU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306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83162B3-5ED6-4BD4-AB89-F396DA95C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Content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D428F6E-264A-4C62-8912-D1665A738CC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640000"/>
                </a:solidFill>
              </a:rPr>
              <a:t>Introduction</a:t>
            </a:r>
          </a:p>
          <a:p>
            <a:r>
              <a:rPr lang="en-US" dirty="0">
                <a:solidFill>
                  <a:srgbClr val="640000"/>
                </a:solidFill>
              </a:rPr>
              <a:t>TV advertising</a:t>
            </a:r>
          </a:p>
          <a:p>
            <a:r>
              <a:rPr lang="en-US" dirty="0">
                <a:solidFill>
                  <a:srgbClr val="640000"/>
                </a:solidFill>
              </a:rPr>
              <a:t>Radio advertising</a:t>
            </a:r>
          </a:p>
          <a:p>
            <a:r>
              <a:rPr lang="en-US" dirty="0">
                <a:solidFill>
                  <a:srgbClr val="640000"/>
                </a:solidFill>
              </a:rPr>
              <a:t>Printed publications</a:t>
            </a:r>
          </a:p>
          <a:p>
            <a:r>
              <a:rPr lang="en-US" dirty="0">
                <a:solidFill>
                  <a:srgbClr val="640000"/>
                </a:solidFill>
              </a:rPr>
              <a:t>Internet advertising</a:t>
            </a:r>
          </a:p>
          <a:p>
            <a:r>
              <a:rPr lang="en-US" dirty="0">
                <a:solidFill>
                  <a:srgbClr val="640000"/>
                </a:solidFill>
              </a:rPr>
              <a:t>Outside the house</a:t>
            </a:r>
            <a:endParaRPr lang="ru-RU" dirty="0">
              <a:solidFill>
                <a:srgbClr val="64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640000"/>
                </a:solidFill>
              </a:rPr>
              <a:t>Conclusion</a:t>
            </a:r>
          </a:p>
          <a:p>
            <a:pPr marL="0" indent="0">
              <a:buNone/>
            </a:pPr>
            <a:r>
              <a:rPr lang="en-US" dirty="0">
                <a:solidFill>
                  <a:srgbClr val="640000"/>
                </a:solidFill>
              </a:rPr>
              <a:t>Reference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2FB4221E-247F-4A09-BD11-85977CFEA07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A052D75-4C74-4067-982D-37A18438ED66}" type="slidenum">
              <a:rPr lang="ru-RU" sz="1800" smtClean="0">
                <a:solidFill>
                  <a:srgbClr val="FF0066"/>
                </a:solidFill>
              </a:rPr>
              <a:pPr/>
              <a:t>2</a:t>
            </a:fld>
            <a:endParaRPr lang="ru-RU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30877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E583A8E-0CD5-4419-9F2E-B35B1C85D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66"/>
                </a:solidFill>
              </a:rPr>
              <a:t>Introduction</a:t>
            </a:r>
            <a:endParaRPr lang="ru-RU" b="1" dirty="0">
              <a:solidFill>
                <a:srgbClr val="FF0066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9E129DD-DA88-42DF-8F35-2AC846DBA99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38200" y="1825625"/>
            <a:ext cx="5257800" cy="13255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640000"/>
                </a:solidFill>
              </a:rPr>
              <a:t>How to choose the right media?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AD4B6B1-6C9E-496B-A54C-0C9A88DFD72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A052D75-4C74-4067-982D-37A18438ED66}" type="slidenum">
              <a:rPr lang="ru-RU" sz="1800" smtClean="0">
                <a:solidFill>
                  <a:srgbClr val="FF0066"/>
                </a:solidFill>
              </a:rPr>
              <a:pPr/>
              <a:t>3</a:t>
            </a:fld>
            <a:endParaRPr lang="ru-RU" dirty="0">
              <a:solidFill>
                <a:srgbClr val="FF0066"/>
              </a:solidFill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B0792A84-C4AF-488A-8530-900E96E95B6C}"/>
              </a:ext>
            </a:extLst>
          </p:cNvPr>
          <p:cNvSpPr txBox="1">
            <a:spLocks/>
          </p:cNvSpPr>
          <p:nvPr/>
        </p:nvSpPr>
        <p:spPr>
          <a:xfrm>
            <a:off x="838200" y="276621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FF0066"/>
                </a:solidFill>
              </a:rPr>
              <a:t>Types of advertising media</a:t>
            </a:r>
            <a:endParaRPr lang="ru-RU" b="1" dirty="0">
              <a:solidFill>
                <a:srgbClr val="FF0066"/>
              </a:solidFill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FECEB315-2B12-499F-9188-68331BD3D9E6}"/>
              </a:ext>
            </a:extLst>
          </p:cNvPr>
          <p:cNvSpPr txBox="1">
            <a:spLocks/>
          </p:cNvSpPr>
          <p:nvPr/>
        </p:nvSpPr>
        <p:spPr>
          <a:xfrm>
            <a:off x="6096000" y="1825625"/>
            <a:ext cx="5257800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dirty="0">
                <a:solidFill>
                  <a:srgbClr val="640000"/>
                </a:solidFill>
              </a:rPr>
              <a:t>How to present information?</a:t>
            </a:r>
          </a:p>
        </p:txBody>
      </p:sp>
    </p:spTree>
    <p:extLst>
      <p:ext uri="{BB962C8B-B14F-4D97-AF65-F5344CB8AC3E}">
        <p14:creationId xmlns="" xmlns:p14="http://schemas.microsoft.com/office/powerpoint/2010/main" val="21702088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DD16928-F774-4E8A-83BC-8D9022A69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66"/>
                </a:solidFill>
              </a:rPr>
              <a:t>TV advertising</a:t>
            </a:r>
            <a:endParaRPr lang="ru-RU" dirty="0">
              <a:solidFill>
                <a:srgbClr val="FF0066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64308AB-4673-4FA3-862E-97714F6F3DA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38200" y="1825625"/>
            <a:ext cx="5257800" cy="15668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640000"/>
                </a:solidFill>
              </a:rPr>
              <a:t>for all people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5D488D4-4D3D-497C-B18C-CC1010005EB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A052D75-4C74-4067-982D-37A18438ED66}" type="slidenum">
              <a:rPr lang="ru-RU" sz="1800" smtClean="0">
                <a:solidFill>
                  <a:schemeClr val="bg1"/>
                </a:solidFill>
              </a:rPr>
              <a:pPr/>
              <a:t>4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789646A8-4DC1-44DF-B3EC-485545EAAE37}"/>
              </a:ext>
            </a:extLst>
          </p:cNvPr>
          <p:cNvSpPr txBox="1">
            <a:spLocks/>
          </p:cNvSpPr>
          <p:nvPr/>
        </p:nvSpPr>
        <p:spPr>
          <a:xfrm>
            <a:off x="6117239" y="1825598"/>
            <a:ext cx="5257800" cy="1566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dirty="0">
                <a:solidFill>
                  <a:srgbClr val="640000"/>
                </a:solidFill>
              </a:rPr>
              <a:t>not for all products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48B874B0-47AF-474A-AFF8-E6D68F627DD2}"/>
              </a:ext>
            </a:extLst>
          </p:cNvPr>
          <p:cNvSpPr/>
          <p:nvPr/>
        </p:nvSpPr>
        <p:spPr>
          <a:xfrm>
            <a:off x="1" y="2550278"/>
            <a:ext cx="12192000" cy="4321369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DCE1FBB8-09F2-46C0-B1BC-95E4637F18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164" y="2825087"/>
            <a:ext cx="4733673" cy="38127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355987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7100FFF-0E00-4F77-AD93-526112211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66"/>
                </a:solidFill>
              </a:rPr>
              <a:t>Radio advertising</a:t>
            </a:r>
            <a:endParaRPr lang="ru-RU" b="1" dirty="0">
              <a:solidFill>
                <a:srgbClr val="FF0066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FB84110-244D-47F2-A0CD-CCE65A4580D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10990" y="1825625"/>
            <a:ext cx="5257800" cy="1566863"/>
          </a:xfrm>
        </p:spPr>
        <p:txBody>
          <a:bodyPr/>
          <a:lstStyle/>
          <a:p>
            <a:pPr marL="0" indent="0" algn="r">
              <a:buNone/>
            </a:pPr>
            <a:r>
              <a:rPr lang="en-US" dirty="0">
                <a:solidFill>
                  <a:srgbClr val="640000"/>
                </a:solidFill>
              </a:rPr>
              <a:t>transport</a:t>
            </a:r>
            <a:endParaRPr lang="ru-RU" dirty="0">
              <a:solidFill>
                <a:srgbClr val="640000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B8E3D194-AEF8-4EEA-A5C1-71DC5837CDE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A052D75-4C74-4067-982D-37A18438ED66}" type="slidenum">
              <a:rPr lang="ru-RU" sz="1800" smtClean="0">
                <a:solidFill>
                  <a:schemeClr val="bg1"/>
                </a:solidFill>
              </a:rPr>
              <a:pPr/>
              <a:t>5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7822E34C-80FB-4C0B-8207-A3B98ACF938E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5257800" cy="1566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640000"/>
                </a:solidFill>
              </a:rPr>
              <a:t>old school</a:t>
            </a:r>
            <a:endParaRPr lang="ru-RU" dirty="0">
              <a:solidFill>
                <a:srgbClr val="640000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8FE0CDF1-522A-49CD-B8C8-0545F60BBDC9}"/>
              </a:ext>
            </a:extLst>
          </p:cNvPr>
          <p:cNvSpPr/>
          <p:nvPr/>
        </p:nvSpPr>
        <p:spPr>
          <a:xfrm>
            <a:off x="1" y="2550278"/>
            <a:ext cx="12192000" cy="4321369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m.e1.ru/news/images/new1/429/221/big/1.jpg">
            <a:extLst>
              <a:ext uri="{FF2B5EF4-FFF2-40B4-BE49-F238E27FC236}">
                <a16:creationId xmlns="" xmlns:a16="http://schemas.microsoft.com/office/drawing/2014/main" id="{C6310977-EC58-4F05-A6F5-1AE48CCDD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633" y="2792998"/>
            <a:ext cx="5118735" cy="38086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56688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14E36850-A556-4916-918E-C9E3A14BF65C}"/>
              </a:ext>
            </a:extLst>
          </p:cNvPr>
          <p:cNvSpPr/>
          <p:nvPr/>
        </p:nvSpPr>
        <p:spPr>
          <a:xfrm>
            <a:off x="1" y="2536630"/>
            <a:ext cx="12192000" cy="4321369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B781A21-D41D-4F6C-AD8A-6E27E75DD9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301"/>
          <a:stretch/>
        </p:blipFill>
        <p:spPr>
          <a:xfrm>
            <a:off x="7386769" y="4696811"/>
            <a:ext cx="2549642" cy="191746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26047A05-2AEB-4605-BE43-4CC073985A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547" y="2779352"/>
            <a:ext cx="5140253" cy="383492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305CC33-981B-467D-A658-BA1EB4241C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0734"/>
          <a:stretch/>
        </p:blipFill>
        <p:spPr>
          <a:xfrm>
            <a:off x="7398801" y="2779351"/>
            <a:ext cx="2527426" cy="191746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21B8219-6535-4851-ABD6-9222B776B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66"/>
                </a:solidFill>
              </a:rPr>
              <a:t>Printed publications</a:t>
            </a:r>
            <a:endParaRPr lang="ru-RU" b="1" dirty="0">
              <a:solidFill>
                <a:srgbClr val="FF0066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67DFEEF-DC97-4EAD-B259-B868DE4AA8B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38200" y="1825625"/>
            <a:ext cx="5257800" cy="15668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640000"/>
                </a:solidFill>
              </a:rPr>
              <a:t>for professionals</a:t>
            </a:r>
            <a:endParaRPr lang="ru-RU" dirty="0">
              <a:solidFill>
                <a:srgbClr val="640000"/>
              </a:solidFill>
            </a:endParaRPr>
          </a:p>
        </p:txBody>
      </p:sp>
      <p:sp>
        <p:nvSpPr>
          <p:cNvPr id="12" name="Номер слайда 11">
            <a:extLst>
              <a:ext uri="{FF2B5EF4-FFF2-40B4-BE49-F238E27FC236}">
                <a16:creationId xmlns="" xmlns:a16="http://schemas.microsoft.com/office/drawing/2014/main" id="{7C78B988-5DDA-4AC4-BB3E-2BA4B0AC161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A052D75-4C74-4067-982D-37A18438ED66}" type="slidenum">
              <a:rPr lang="ru-RU" sz="1800" smtClean="0">
                <a:solidFill>
                  <a:schemeClr val="bg1"/>
                </a:solidFill>
              </a:rPr>
              <a:pPr/>
              <a:t>6</a:t>
            </a:fld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5595747C-4265-4C87-918F-C234E7F82FC3}"/>
              </a:ext>
            </a:extLst>
          </p:cNvPr>
          <p:cNvSpPr txBox="1">
            <a:spLocks/>
          </p:cNvSpPr>
          <p:nvPr/>
        </p:nvSpPr>
        <p:spPr>
          <a:xfrm>
            <a:off x="6110990" y="1815344"/>
            <a:ext cx="5257800" cy="1566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dirty="0">
                <a:solidFill>
                  <a:srgbClr val="640000"/>
                </a:solidFill>
              </a:rPr>
              <a:t>for specialization</a:t>
            </a:r>
            <a:endParaRPr lang="ru-RU" dirty="0">
              <a:solidFill>
                <a:srgbClr val="64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59048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20595D7-53AE-4D3A-9662-C369FF063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66"/>
                </a:solidFill>
              </a:rPr>
              <a:t>Internet advertising</a:t>
            </a:r>
            <a:endParaRPr lang="ru-RU" b="1" dirty="0">
              <a:solidFill>
                <a:srgbClr val="FF0066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E2E141D-C86A-4FBD-B02D-207CC7DAFEA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38200" y="1825625"/>
            <a:ext cx="5257800" cy="15668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640000"/>
                </a:solidFill>
              </a:rPr>
              <a:t>cheap and fast</a:t>
            </a:r>
            <a:endParaRPr lang="ru-RU" dirty="0">
              <a:solidFill>
                <a:srgbClr val="640000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7902C25-704B-4E7E-B2AD-88C260BC3D8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A052D75-4C74-4067-982D-37A18438ED66}" type="slidenum">
              <a:rPr lang="ru-RU" sz="1800" smtClean="0">
                <a:solidFill>
                  <a:schemeClr val="bg1"/>
                </a:solidFill>
              </a:rPr>
              <a:pPr/>
              <a:t>7</a:t>
            </a:fld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BB16C95C-5BE3-4000-8769-1A04DBFE18E5}"/>
              </a:ext>
            </a:extLst>
          </p:cNvPr>
          <p:cNvSpPr txBox="1">
            <a:spLocks/>
          </p:cNvSpPr>
          <p:nvPr/>
        </p:nvSpPr>
        <p:spPr>
          <a:xfrm>
            <a:off x="6110990" y="1825624"/>
            <a:ext cx="5257800" cy="1566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dirty="0">
                <a:solidFill>
                  <a:srgbClr val="640000"/>
                </a:solidFill>
              </a:rPr>
              <a:t>accurately and effectively</a:t>
            </a:r>
            <a:endParaRPr lang="ru-RU" dirty="0">
              <a:solidFill>
                <a:srgbClr val="640000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6A4D3091-768C-4755-8A35-8407C4721731}"/>
              </a:ext>
            </a:extLst>
          </p:cNvPr>
          <p:cNvSpPr/>
          <p:nvPr/>
        </p:nvSpPr>
        <p:spPr>
          <a:xfrm>
            <a:off x="1" y="2550278"/>
            <a:ext cx="12192000" cy="4321369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6E15013-695F-4C01-B702-B5384E8CFC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546" y="2799332"/>
            <a:ext cx="5518909" cy="38011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979557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4F5422F-2FD4-4705-B65D-0E1008FCD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66"/>
                </a:solidFill>
              </a:rPr>
              <a:t>Outside the house</a:t>
            </a:r>
            <a:endParaRPr lang="ru-RU" b="1" dirty="0">
              <a:solidFill>
                <a:srgbClr val="FF0066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A0B425D-9EF8-4C10-B407-FCC5A3E9C60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38200" y="1825625"/>
            <a:ext cx="5257800" cy="15668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640000"/>
                </a:solidFill>
              </a:rPr>
              <a:t>visual trash</a:t>
            </a:r>
            <a:endParaRPr lang="ru-RU" dirty="0">
              <a:solidFill>
                <a:srgbClr val="640000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A86582F7-C9BE-4403-B7FD-7EACD8BCF44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A052D75-4C74-4067-982D-37A18438ED66}" type="slidenum">
              <a:rPr lang="ru-RU" sz="1800" smtClean="0">
                <a:solidFill>
                  <a:schemeClr val="bg1"/>
                </a:solidFill>
              </a:rPr>
              <a:pPr/>
              <a:t>8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21F5C237-42C5-4BD2-B951-86BC9F643CD4}"/>
              </a:ext>
            </a:extLst>
          </p:cNvPr>
          <p:cNvSpPr txBox="1">
            <a:spLocks/>
          </p:cNvSpPr>
          <p:nvPr/>
        </p:nvSpPr>
        <p:spPr>
          <a:xfrm>
            <a:off x="6110990" y="1817844"/>
            <a:ext cx="5257800" cy="1566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dirty="0">
                <a:solidFill>
                  <a:srgbClr val="640000"/>
                </a:solidFill>
              </a:rPr>
              <a:t>city decoration</a:t>
            </a:r>
            <a:endParaRPr lang="ru-RU" dirty="0">
              <a:solidFill>
                <a:srgbClr val="640000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1CE978A2-947D-40CD-AAE6-82586FB9B2F6}"/>
              </a:ext>
            </a:extLst>
          </p:cNvPr>
          <p:cNvSpPr/>
          <p:nvPr/>
        </p:nvSpPr>
        <p:spPr>
          <a:xfrm>
            <a:off x="1" y="2550278"/>
            <a:ext cx="12192000" cy="4321369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://www.steinbrener-dempf.com/wp-content/uploads/2017/06/Delete_MSW1.jpg">
            <a:extLst>
              <a:ext uri="{FF2B5EF4-FFF2-40B4-BE49-F238E27FC236}">
                <a16:creationId xmlns="" xmlns:a16="http://schemas.microsoft.com/office/drawing/2014/main" id="{07CED769-2519-40F1-9E3B-1FF230753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147" y="2779973"/>
            <a:ext cx="5745707" cy="38304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474586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D1DBBE0-AF3D-4E0E-ABC1-117C89F94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66"/>
                </a:solidFill>
              </a:rPr>
              <a:t>Conclusion</a:t>
            </a:r>
            <a:endParaRPr lang="ru-RU" b="1" dirty="0">
              <a:solidFill>
                <a:srgbClr val="FF0066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CBF963A-C62B-42B9-AC5D-69EE1627D9D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640000"/>
                </a:solidFill>
              </a:rPr>
              <a:t>it all depends on your product</a:t>
            </a:r>
            <a:endParaRPr lang="ru-RU" dirty="0">
              <a:solidFill>
                <a:srgbClr val="640000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2146ABE1-3A8E-4D99-88EC-E118A3FCAE1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A052D75-4C74-4067-982D-37A18438ED66}" type="slidenum">
              <a:rPr lang="ru-RU" sz="1800" smtClean="0">
                <a:solidFill>
                  <a:srgbClr val="FF0066"/>
                </a:solidFill>
              </a:rPr>
              <a:pPr/>
              <a:t>9</a:t>
            </a:fld>
            <a:endParaRPr lang="ru-RU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24319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520</TotalTime>
  <Words>93</Words>
  <Application>Microsoft Office PowerPoint</Application>
  <PresentationFormat>Произвольный</PresentationFormat>
  <Paragraphs>43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Advertising media</vt:lpstr>
      <vt:lpstr>Content</vt:lpstr>
      <vt:lpstr>Introduction</vt:lpstr>
      <vt:lpstr>TV advertising</vt:lpstr>
      <vt:lpstr>Radio advertising</vt:lpstr>
      <vt:lpstr>Printed publications</vt:lpstr>
      <vt:lpstr>Internet advertising</vt:lpstr>
      <vt:lpstr>Outside the house</vt:lpstr>
      <vt:lpstr>Conclusion</vt:lpstr>
      <vt:lpstr>Reference </vt:lpstr>
      <vt:lpstr>Thank you for attention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Advertising media</dc:title>
  <dc:creator>Екатерина Герасимова</dc:creator>
  <cp:lastModifiedBy>Айгерим Советхановна</cp:lastModifiedBy>
  <cp:revision>19</cp:revision>
  <dcterms:created xsi:type="dcterms:W3CDTF">2017-12-02T16:37:28Z</dcterms:created>
  <dcterms:modified xsi:type="dcterms:W3CDTF">2020-03-19T08:01:56Z</dcterms:modified>
</cp:coreProperties>
</file>